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19"/>
  </p:notesMasterIdLst>
  <p:sldIdLst>
    <p:sldId id="256" r:id="rId5"/>
    <p:sldId id="271"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0" autoAdjust="0"/>
    <p:restoredTop sz="71203" autoAdjust="0"/>
  </p:normalViewPr>
  <p:slideViewPr>
    <p:cSldViewPr snapToGrid="0">
      <p:cViewPr varScale="1">
        <p:scale>
          <a:sx n="75" d="100"/>
          <a:sy n="75" d="100"/>
        </p:scale>
        <p:origin x="2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E3A95-BC10-4ADA-8FCB-3A2190D6D09B}" type="datetimeFigureOut">
              <a:rPr lang="en-US" smtClean="0"/>
              <a:t>5/30/21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E723F-9FC9-4375-B7B2-B6ADE66A0182}" type="slidenum">
              <a:rPr lang="en-US" smtClean="0"/>
              <a:t>‹#›</a:t>
            </a:fld>
            <a:endParaRPr lang="en-US"/>
          </a:p>
        </p:txBody>
      </p:sp>
    </p:spTree>
    <p:extLst>
      <p:ext uri="{BB962C8B-B14F-4D97-AF65-F5344CB8AC3E}">
        <p14:creationId xmlns:p14="http://schemas.microsoft.com/office/powerpoint/2010/main" val="178887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1</a:t>
            </a:fld>
            <a:endParaRPr lang="en-US"/>
          </a:p>
        </p:txBody>
      </p:sp>
    </p:spTree>
    <p:extLst>
      <p:ext uri="{BB962C8B-B14F-4D97-AF65-F5344CB8AC3E}">
        <p14:creationId xmlns:p14="http://schemas.microsoft.com/office/powerpoint/2010/main" val="370019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Promote the </a:t>
            </a:r>
            <a:r>
              <a:rPr lang="en-US" sz="1800" u="sng" strike="noStrike" dirty="0">
                <a:effectLst/>
                <a:latin typeface="Times New Roman" panose="02020603050405020304" pitchFamily="18" charset="0"/>
                <a:ea typeface="Times New Roman" panose="02020603050405020304" pitchFamily="18" charset="0"/>
              </a:rPr>
              <a:t>HQ</a:t>
            </a:r>
            <a:r>
              <a:rPr lang="en-US" sz="1800" u="none" strike="noStrike" dirty="0">
                <a:effectLst/>
                <a:latin typeface="Times New Roman" panose="02020603050405020304" pitchFamily="18" charset="0"/>
                <a:ea typeface="Times New Roman" panose="02020603050405020304" pitchFamily="18" charset="0"/>
              </a:rPr>
              <a:t> chat (promoting website by extension)</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Slide notes: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Promote connecting with HQ via the online, live chat feature.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This is not a “bot” but is staffed by our amazing HQ personnel</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Tip for AB rep: if you present at a time when HQ is open, pre-arrange a chat so you can go “live” during your workshop. If not open, share an anecdote of how you have used the chat.</a:t>
            </a:r>
            <a:endParaRPr lang="en-US" sz="1800" u="none" strike="noStrike" dirty="0">
              <a:effectLst/>
              <a:latin typeface="Arial" panose="020B0604020202020204" pitchFamily="34" charset="0"/>
              <a:ea typeface="Arial" panose="020B0604020202020204" pitchFamily="34" charset="0"/>
            </a:endParaRPr>
          </a:p>
          <a:p>
            <a:pPr marL="0" marR="0" lvl="0" indent="0">
              <a:lnSpc>
                <a:spcPct val="115000"/>
              </a:lnSpc>
              <a:spcBef>
                <a:spcPts val="0"/>
              </a:spcBef>
              <a:spcAft>
                <a:spcPts val="0"/>
              </a:spcAft>
              <a:buFont typeface="Symbol" panose="05050102010706020507" pitchFamily="18" charset="2"/>
              <a:buNone/>
            </a:pPr>
            <a:r>
              <a:rPr lang="en-US" sz="1800" u="none" strike="noStrike" dirty="0">
                <a:effectLst/>
                <a:highlight>
                  <a:srgbClr val="FFFF00"/>
                </a:highlight>
                <a:latin typeface="Times New Roman" panose="02020603050405020304" pitchFamily="18" charset="0"/>
                <a:ea typeface="Arial" panose="020B0604020202020204" pitchFamily="34" charset="0"/>
              </a:rPr>
              <a:t>  4548  chats answered in 2020.  A few frequently asked questions:</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highlight>
                  <a:srgbClr val="FFFF00"/>
                </a:highlight>
                <a:latin typeface="Times New Roman" panose="02020603050405020304" pitchFamily="18" charset="0"/>
                <a:ea typeface="Arial" panose="020B0604020202020204" pitchFamily="34" charset="0"/>
              </a:rPr>
              <a:t>Requests for assistance with My DKG account (locked out or how to log in)</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highlight>
                  <a:srgbClr val="FFFF00"/>
                </a:highlight>
                <a:latin typeface="Times New Roman" panose="02020603050405020304" pitchFamily="18" charset="0"/>
                <a:ea typeface="Arial" panose="020B0604020202020204" pitchFamily="34" charset="0"/>
              </a:rPr>
              <a:t>How to find Chapter Connect </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highlight>
                  <a:srgbClr val="FFFF00"/>
                </a:highlight>
                <a:latin typeface="Times New Roman" panose="02020603050405020304" pitchFamily="18" charset="0"/>
                <a:ea typeface="Arial" panose="020B0604020202020204" pitchFamily="34" charset="0"/>
              </a:rPr>
              <a:t>How to run rosters (chapter officers in Chapter Connect)</a:t>
            </a:r>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10</a:t>
            </a:fld>
            <a:endParaRPr lang="en-US"/>
          </a:p>
        </p:txBody>
      </p:sp>
    </p:spTree>
    <p:extLst>
      <p:ext uri="{BB962C8B-B14F-4D97-AF65-F5344CB8AC3E}">
        <p14:creationId xmlns:p14="http://schemas.microsoft.com/office/powerpoint/2010/main" val="150463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is part of our</a:t>
            </a:r>
            <a:r>
              <a:rPr lang="en-US" sz="1800" u="sng" strike="noStrike" dirty="0">
                <a:effectLst/>
                <a:latin typeface="Times New Roman" panose="02020603050405020304" pitchFamily="18" charset="0"/>
                <a:ea typeface="Times New Roman" panose="02020603050405020304" pitchFamily="18" charset="0"/>
              </a:rPr>
              <a:t> post-pandemic</a:t>
            </a:r>
            <a:r>
              <a:rPr lang="en-US" sz="1800" u="none" strike="noStrike" dirty="0">
                <a:effectLst/>
                <a:latin typeface="Times New Roman" panose="02020603050405020304" pitchFamily="18" charset="0"/>
                <a:ea typeface="Times New Roman" panose="02020603050405020304" pitchFamily="18" charset="0"/>
              </a:rPr>
              <a:t> future Meeting formats — now that we have learned this, let's move forward, not back. Continued use of technology. </a:t>
            </a:r>
            <a:endParaRPr lang="en-US" sz="1800" u="none" strike="noStrike" dirty="0">
              <a:effectLst/>
              <a:latin typeface="Arial" panose="020B0604020202020204" pitchFamily="34" charset="0"/>
              <a:ea typeface="Arial" panose="020B0604020202020204" pitchFamily="34" charset="0"/>
            </a:endParaRPr>
          </a:p>
          <a:p>
            <a:pPr marL="0" marR="0" lvl="0" indent="0">
              <a:lnSpc>
                <a:spcPct val="115000"/>
              </a:lnSpc>
              <a:spcBef>
                <a:spcPts val="0"/>
              </a:spcBef>
              <a:spcAft>
                <a:spcPts val="0"/>
              </a:spcAft>
              <a:buFont typeface="Symbol" panose="05050102010706020507" pitchFamily="18" charset="2"/>
              <a:buNone/>
            </a:pPr>
            <a:r>
              <a:rPr lang="en-US" sz="1800" u="none" strike="noStrike" dirty="0">
                <a:effectLst/>
                <a:latin typeface="Times New Roman" panose="02020603050405020304" pitchFamily="18" charset="0"/>
                <a:ea typeface="Arial" panose="020B0604020202020204" pitchFamily="34" charset="0"/>
              </a:rPr>
              <a:t>Some Chapters are doing the following:</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latin typeface="Times New Roman" panose="02020603050405020304" pitchFamily="18" charset="0"/>
                <a:ea typeface="Arial" panose="020B0604020202020204" pitchFamily="34" charset="0"/>
              </a:rPr>
              <a:t>Chapters assist early career educators through many variations of the SEE  program – from providing moral and financial support to hands-on support via mentoring, assisting with classroom set up or helping with lesson plans</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latin typeface="Times New Roman" panose="02020603050405020304" pitchFamily="18" charset="0"/>
                <a:ea typeface="Arial" panose="020B0604020202020204" pitchFamily="34" charset="0"/>
              </a:rPr>
              <a:t>Some chapters are very involved with women’s programs that address domestic abuse, assist with career development and work skills, provide career resources such as clothes and supplies, and support children’s programs and centers</a:t>
            </a:r>
          </a:p>
          <a:p>
            <a:pPr marL="285750" marR="0" lvl="0" indent="-285750">
              <a:lnSpc>
                <a:spcPct val="115000"/>
              </a:lnSpc>
              <a:spcBef>
                <a:spcPts val="0"/>
              </a:spcBef>
              <a:spcAft>
                <a:spcPts val="0"/>
              </a:spcAft>
              <a:buFont typeface="Arial" panose="020B0604020202020204" pitchFamily="34" charset="0"/>
              <a:buChar char="•"/>
            </a:pPr>
            <a:r>
              <a:rPr lang="en-US" sz="1800" u="none" strike="noStrike" dirty="0">
                <a:effectLst/>
                <a:latin typeface="Times New Roman" panose="02020603050405020304" pitchFamily="18" charset="0"/>
                <a:ea typeface="Arial" panose="020B0604020202020204" pitchFamily="34" charset="0"/>
              </a:rPr>
              <a:t>Many chapters are informally reporting that use of Zoom and other technology has increased meeting participation.  However, these projects have traditionally been “in person” so they are struggling to find ways to continue with them in 2020-2021.</a:t>
            </a:r>
          </a:p>
          <a:p>
            <a:pPr marL="0" marR="0" lvl="0" indent="0">
              <a:lnSpc>
                <a:spcPct val="115000"/>
              </a:lnSpc>
              <a:spcBef>
                <a:spcPts val="0"/>
              </a:spcBef>
              <a:spcAft>
                <a:spcPts val="0"/>
              </a:spcAft>
              <a:buFont typeface="Arial" panose="020B0604020202020204" pitchFamily="34" charset="0"/>
              <a:buNone/>
            </a:pP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A </a:t>
            </a:r>
            <a:r>
              <a:rPr lang="en-US" sz="1800" u="none" strike="noStrike" dirty="0" err="1">
                <a:effectLst/>
                <a:latin typeface="Times New Roman" panose="02020603050405020304" pitchFamily="18" charset="0"/>
                <a:ea typeface="Times New Roman" panose="02020603050405020304" pitchFamily="18" charset="0"/>
              </a:rPr>
              <a:t>ps</a:t>
            </a:r>
            <a:r>
              <a:rPr lang="en-US" sz="1800" u="none" strike="noStrike" dirty="0">
                <a:effectLst/>
                <a:latin typeface="Times New Roman" panose="02020603050405020304" pitchFamily="18" charset="0"/>
                <a:ea typeface="Times New Roman" panose="02020603050405020304" pitchFamily="18" charset="0"/>
              </a:rPr>
              <a:t>, 2020 “online event” speakers and workshops are still available through </a:t>
            </a:r>
            <a:r>
              <a:rPr lang="en-US" sz="1800" i="1" u="none" strike="noStrike" dirty="0">
                <a:effectLst/>
                <a:latin typeface="Times New Roman" panose="02020603050405020304" pitchFamily="18" charset="0"/>
                <a:ea typeface="Times New Roman" panose="02020603050405020304" pitchFamily="18" charset="0"/>
              </a:rPr>
              <a:t>June 2021</a:t>
            </a:r>
            <a:r>
              <a:rPr lang="en-US" sz="1800" u="none" strike="noStrike" dirty="0">
                <a:effectLst/>
                <a:latin typeface="Times New Roman" panose="02020603050405020304" pitchFamily="18" charset="0"/>
                <a:ea typeface="Times New Roman" panose="02020603050405020304" pitchFamily="18" charset="0"/>
              </a:rPr>
              <a:t>.</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11</a:t>
            </a:fld>
            <a:endParaRPr lang="en-US"/>
          </a:p>
        </p:txBody>
      </p:sp>
    </p:spTree>
    <p:extLst>
      <p:ext uri="{BB962C8B-B14F-4D97-AF65-F5344CB8AC3E}">
        <p14:creationId xmlns:p14="http://schemas.microsoft.com/office/powerpoint/2010/main" val="58875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Highlight 3-5 resources that could be helpful/interesting to teachers and members during this time and indicate how these resources and others can make up an upcoming chapter program. </a:t>
            </a: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Here are a </a:t>
            </a:r>
            <a:r>
              <a:rPr lang="en-US" sz="1800">
                <a:effectLst/>
                <a:latin typeface="Times New Roman" panose="02020603050405020304" pitchFamily="18" charset="0"/>
                <a:ea typeface="Times New Roman" panose="02020603050405020304" pitchFamily="18" charset="0"/>
              </a:rPr>
              <a:t>few examples: </a:t>
            </a:r>
            <a:endParaRPr lang="en-US" sz="1800" dirty="0">
              <a:effectLst/>
              <a:latin typeface="Times New Roman" panose="02020603050405020304" pitchFamily="18" charset="0"/>
              <a:ea typeface="Times New Roman" panose="02020603050405020304" pitchFamily="18" charset="0"/>
            </a:endParaRP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DKG Fine Arts Gallery</a:t>
            </a: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DKG Communities</a:t>
            </a: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DKG Social Media Posts (Pinterest, Facebook, Linked In)</a:t>
            </a: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CTAUN</a:t>
            </a: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Collegial Exchange Magazine</a:t>
            </a:r>
          </a:p>
          <a:p>
            <a:pPr marL="285750" marR="0" indent="-285750">
              <a:lnSpc>
                <a:spcPct val="115000"/>
              </a:lnSpc>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(Virtual tours of Arts and community resources (Lace)</a:t>
            </a:r>
          </a:p>
          <a:p>
            <a:pPr marL="0" marR="0">
              <a:lnSpc>
                <a:spcPct val="115000"/>
              </a:lnSpc>
              <a:spcBef>
                <a:spcPts val="0"/>
              </a:spcBef>
              <a:spcAft>
                <a:spcPts val="0"/>
              </a:spcAft>
            </a:pPr>
            <a:r>
              <a:rPr lang="en-US" sz="2800" b="0" i="0" dirty="0">
                <a:solidFill>
                  <a:srgbClr val="1B2733"/>
                </a:solidFill>
                <a:effectLst/>
                <a:latin typeface="AtlasGrotesk"/>
              </a:rPr>
              <a:t>#EdTech </a:t>
            </a:r>
            <a:r>
              <a:rPr lang="en-US" sz="2800" b="0" i="0" dirty="0" err="1">
                <a:solidFill>
                  <a:srgbClr val="1B2733"/>
                </a:solidFill>
                <a:effectLst/>
                <a:latin typeface="AtlasGrotesk"/>
              </a:rPr>
              <a:t>Endeavours</a:t>
            </a:r>
            <a:r>
              <a:rPr lang="en-US" sz="2800" b="0" i="0" dirty="0">
                <a:solidFill>
                  <a:srgbClr val="1B2733"/>
                </a:solidFill>
                <a:effectLst/>
                <a:latin typeface="AtlasGrotesk"/>
              </a:rPr>
              <a:t> -- a podcast channel with e-school teacher Amanda Brace. https://edtechendeavours.com/</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12</a:t>
            </a:fld>
            <a:endParaRPr lang="en-US"/>
          </a:p>
        </p:txBody>
      </p:sp>
    </p:spTree>
    <p:extLst>
      <p:ext uri="{BB962C8B-B14F-4D97-AF65-F5344CB8AC3E}">
        <p14:creationId xmlns:p14="http://schemas.microsoft.com/office/powerpoint/2010/main" val="63075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Nita, a coffee graphic on a zoom background (or Teams or Google Meet, or all three)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1200" u="none" strike="noStrike"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what will YOUR chapters look like after COVID?</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what will YOU do moving forward?</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how WILL WE change OUR DKG? </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How will WE do things differently? </a:t>
            </a:r>
            <a:endParaRPr lang="en-US" sz="11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Slide notes:</a:t>
            </a:r>
            <a:endParaRPr lang="en-US" sz="11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As we move forward, one thing hasn’t changed: Relationships and a sense of genuine spiritual fellowship tie DKG members together.</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Maybe you will:</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start up a challenge</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Hold a technology mediated coffee party to promote chapter priorities</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bring small groups of members together to network</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Change committee meeting structures so that members with competing priorities can access AND contribute more easily</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u="none" strike="noStrike" dirty="0">
                <a:effectLst/>
                <a:latin typeface="Times New Roman" panose="02020603050405020304" pitchFamily="18" charset="0"/>
                <a:ea typeface="Times New Roman" panose="02020603050405020304" pitchFamily="18" charset="0"/>
              </a:rPr>
              <a:t> Presenter: share an anecdote of one amazing experience you’ve had IN DKG during the pandemic and connect it to a post-pandemic wish of something we will do to keep strengthening our DKG ties. </a:t>
            </a:r>
            <a:endParaRPr lang="en-US" sz="11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13</a:t>
            </a:fld>
            <a:endParaRPr lang="en-US"/>
          </a:p>
        </p:txBody>
      </p:sp>
    </p:spTree>
    <p:extLst>
      <p:ext uri="{BB962C8B-B14F-4D97-AF65-F5344CB8AC3E}">
        <p14:creationId xmlns:p14="http://schemas.microsoft.com/office/powerpoint/2010/main" val="345328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stay connected!</a:t>
            </a:r>
          </a:p>
        </p:txBody>
      </p:sp>
      <p:sp>
        <p:nvSpPr>
          <p:cNvPr id="4" name="Slide Number Placeholder 3"/>
          <p:cNvSpPr>
            <a:spLocks noGrp="1"/>
          </p:cNvSpPr>
          <p:nvPr>
            <p:ph type="sldNum" sz="quarter" idx="5"/>
          </p:nvPr>
        </p:nvSpPr>
        <p:spPr/>
        <p:txBody>
          <a:bodyPr/>
          <a:lstStyle/>
          <a:p>
            <a:fld id="{8FFE723F-9FC9-4375-B7B2-B6ADE66A0182}" type="slidenum">
              <a:rPr lang="en-US" smtClean="0"/>
              <a:t>14</a:t>
            </a:fld>
            <a:endParaRPr lang="en-US"/>
          </a:p>
        </p:txBody>
      </p:sp>
    </p:spTree>
    <p:extLst>
      <p:ext uri="{BB962C8B-B14F-4D97-AF65-F5344CB8AC3E}">
        <p14:creationId xmlns:p14="http://schemas.microsoft.com/office/powerpoint/2010/main" val="89194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are always a priority in DKG.</a:t>
            </a:r>
          </a:p>
        </p:txBody>
      </p:sp>
      <p:sp>
        <p:nvSpPr>
          <p:cNvPr id="4" name="Slide Number Placeholder 3"/>
          <p:cNvSpPr>
            <a:spLocks noGrp="1"/>
          </p:cNvSpPr>
          <p:nvPr>
            <p:ph type="sldNum" sz="quarter" idx="5"/>
          </p:nvPr>
        </p:nvSpPr>
        <p:spPr/>
        <p:txBody>
          <a:bodyPr/>
          <a:lstStyle/>
          <a:p>
            <a:fld id="{8FFE723F-9FC9-4375-B7B2-B6ADE66A0182}" type="slidenum">
              <a:rPr lang="en-US" smtClean="0"/>
              <a:t>2</a:t>
            </a:fld>
            <a:endParaRPr lang="en-US"/>
          </a:p>
        </p:txBody>
      </p:sp>
    </p:spTree>
    <p:extLst>
      <p:ext uri="{BB962C8B-B14F-4D97-AF65-F5344CB8AC3E}">
        <p14:creationId xmlns:p14="http://schemas.microsoft.com/office/powerpoint/2010/main" val="177344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Invite members of the state organization you are visiting to consider what happens beyond COVID</a:t>
            </a:r>
            <a:endParaRPr lang="en-US" sz="1800" dirty="0">
              <a:effectLst/>
              <a:latin typeface="Arial" panose="020B0604020202020204" pitchFamily="34" charset="0"/>
              <a:ea typeface="Arial" panose="020B0604020202020204" pitchFamily="34" charset="0"/>
            </a:endParaRPr>
          </a:p>
          <a:p>
            <a:pPr marL="4572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Times New Roman" panose="02020603050405020304" pitchFamily="18" charset="0"/>
                <a:ea typeface="Times New Roman" panose="02020603050405020304" pitchFamily="18" charset="0"/>
              </a:rPr>
              <a:t>what will your chapters look like after </a:t>
            </a:r>
            <a:r>
              <a:rPr lang="en-US" sz="1200" u="none" strike="noStrike" dirty="0" err="1">
                <a:effectLst/>
                <a:latin typeface="Times New Roman" panose="02020603050405020304" pitchFamily="18" charset="0"/>
                <a:ea typeface="Times New Roman" panose="02020603050405020304" pitchFamily="18" charset="0"/>
              </a:rPr>
              <a:t>covid</a:t>
            </a:r>
            <a:r>
              <a:rPr lang="en-US" sz="1200" u="none" strike="noStrike" dirty="0">
                <a:effectLst/>
                <a:latin typeface="Times New Roman" panose="02020603050405020304" pitchFamily="18" charset="0"/>
                <a:ea typeface="Times New Roman" panose="02020603050405020304" pitchFamily="18" charset="0"/>
              </a:rPr>
              <a:t>?</a:t>
            </a:r>
            <a:endParaRPr lang="en-US" sz="12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Times New Roman" panose="02020603050405020304" pitchFamily="18" charset="0"/>
                <a:ea typeface="Times New Roman" panose="02020603050405020304" pitchFamily="18" charset="0"/>
              </a:rPr>
              <a:t>what will you take to move forward?</a:t>
            </a:r>
            <a:endParaRPr lang="en-US" sz="12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Times New Roman" panose="02020603050405020304" pitchFamily="18" charset="0"/>
                <a:ea typeface="Times New Roman" panose="02020603050405020304" pitchFamily="18" charset="0"/>
              </a:rPr>
              <a:t>how might our Society change? </a:t>
            </a:r>
            <a:endParaRPr lang="en-US" sz="12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Times New Roman" panose="02020603050405020304" pitchFamily="18" charset="0"/>
                <a:ea typeface="Times New Roman" panose="02020603050405020304" pitchFamily="18" charset="0"/>
              </a:rPr>
              <a:t>How will we do things differently? </a:t>
            </a:r>
            <a:endParaRPr lang="en-US" sz="1200" dirty="0">
              <a:effectLst/>
              <a:latin typeface="Arial" panose="020B0604020202020204" pitchFamily="34" charset="0"/>
              <a:ea typeface="Arial" panose="020B0604020202020204" pitchFamily="34" charset="0"/>
            </a:endParaRPr>
          </a:p>
          <a:p>
            <a:endParaRPr lang="en-US" dirty="0"/>
          </a:p>
          <a:p>
            <a:pPr marL="457200" marR="0">
              <a:lnSpc>
                <a:spcPct val="115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Here is our top 10 strategies for chapters….</a:t>
            </a:r>
            <a:endParaRPr lang="en-US" sz="12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3</a:t>
            </a:fld>
            <a:endParaRPr lang="en-US"/>
          </a:p>
        </p:txBody>
      </p:sp>
    </p:spTree>
    <p:extLst>
      <p:ext uri="{BB962C8B-B14F-4D97-AF65-F5344CB8AC3E}">
        <p14:creationId xmlns:p14="http://schemas.microsoft.com/office/powerpoint/2010/main" val="286304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ea typeface="Times New Roman" panose="02020603050405020304" pitchFamily="18" charset="0"/>
              </a:rPr>
              <a:t>How has your communication changed during the pandemic (AB member share a positive personal anecdote about attending a virtual chapter meeting of your own).</a:t>
            </a:r>
            <a:endParaRPr lang="en-US" sz="1800" u="none" strike="noStrike"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4</a:t>
            </a:fld>
            <a:endParaRPr lang="en-US"/>
          </a:p>
        </p:txBody>
      </p:sp>
    </p:spTree>
    <p:extLst>
      <p:ext uri="{BB962C8B-B14F-4D97-AF65-F5344CB8AC3E}">
        <p14:creationId xmlns:p14="http://schemas.microsoft.com/office/powerpoint/2010/main" val="390020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Saskatchewan state organization is profiling three members each month, here’s an example, their chapter vice-president, Brooke Alexander (Brooke has also adopted e-</a:t>
            </a:r>
            <a:r>
              <a:rPr lang="en-US" sz="1800" dirty="0" err="1">
                <a:effectLst/>
                <a:latin typeface="Times New Roman" panose="02020603050405020304" pitchFamily="18" charset="0"/>
                <a:ea typeface="Times New Roman" panose="02020603050405020304" pitchFamily="18" charset="0"/>
              </a:rPr>
              <a:t>vites</a:t>
            </a:r>
            <a:r>
              <a:rPr lang="en-US" sz="1800" dirty="0">
                <a:effectLst/>
                <a:latin typeface="Times New Roman" panose="02020603050405020304" pitchFamily="18" charset="0"/>
                <a:ea typeface="Times New Roman" panose="02020603050405020304" pitchFamily="18" charset="0"/>
              </a:rPr>
              <a:t> to send members reminders of upcoming meetings throughout the pandemic).</a:t>
            </a: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Stay connected and keep getting to know one another.</a:t>
            </a: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5</a:t>
            </a:fld>
            <a:endParaRPr lang="en-US"/>
          </a:p>
        </p:txBody>
      </p:sp>
    </p:spTree>
    <p:extLst>
      <p:ext uri="{BB962C8B-B14F-4D97-AF65-F5344CB8AC3E}">
        <p14:creationId xmlns:p14="http://schemas.microsoft.com/office/powerpoint/2010/main" val="226534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Tips for engaging potential new members. Get off your zoom couch and connect with potential new members.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Invite a dynamic teacher from your local area to present to your chapter about what she is doing in her teaching during </a:t>
            </a:r>
            <a:r>
              <a:rPr lang="en-US" sz="1800" u="none" strike="noStrike" dirty="0" err="1">
                <a:effectLst/>
                <a:latin typeface="Times New Roman" panose="02020603050405020304" pitchFamily="18" charset="0"/>
                <a:ea typeface="Times New Roman" panose="02020603050405020304" pitchFamily="18" charset="0"/>
              </a:rPr>
              <a:t>covid</a:t>
            </a:r>
            <a:r>
              <a:rPr lang="en-US" sz="1800" u="none" strike="noStrike" dirty="0">
                <a:effectLst/>
                <a:latin typeface="Times New Roman" panose="02020603050405020304" pitchFamily="18" charset="0"/>
                <a:ea typeface="Times New Roman" panose="02020603050405020304" pitchFamily="18" charset="0"/>
              </a:rPr>
              <a:t>. (After the meeting, invite her to the next one as a guest).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Don’t forget the talents of your members. Let them do a program.</a:t>
            </a:r>
            <a:endParaRPr lang="en-US" sz="1800" u="none" strike="noStrike"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6</a:t>
            </a:fld>
            <a:endParaRPr lang="en-US"/>
          </a:p>
        </p:txBody>
      </p:sp>
    </p:spTree>
    <p:extLst>
      <p:ext uri="{BB962C8B-B14F-4D97-AF65-F5344CB8AC3E}">
        <p14:creationId xmlns:p14="http://schemas.microsoft.com/office/powerpoint/2010/main" val="6153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“talking about the importance of revitalization” generous entry point into the conversation.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Zoom meetings allow you to gather from throughout the state to talk about what is most meaningful to your state org chapter.</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u="none" strike="noStrike" dirty="0">
                <a:effectLst/>
                <a:latin typeface="Times New Roman" panose="02020603050405020304" pitchFamily="18" charset="0"/>
                <a:ea typeface="Times New Roman" panose="02020603050405020304" pitchFamily="18" charset="0"/>
              </a:rPr>
              <a:t>There are no excuses not to address revitalization. </a:t>
            </a:r>
            <a:endParaRPr lang="en-US" sz="1800" u="none" strike="noStrike"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7</a:t>
            </a:fld>
            <a:endParaRPr lang="en-US"/>
          </a:p>
        </p:txBody>
      </p:sp>
    </p:spTree>
    <p:extLst>
      <p:ext uri="{BB962C8B-B14F-4D97-AF65-F5344CB8AC3E}">
        <p14:creationId xmlns:p14="http://schemas.microsoft.com/office/powerpoint/2010/main" val="224140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Illinois State Organization has used </a:t>
            </a:r>
            <a:r>
              <a:rPr lang="en-US" sz="1800" dirty="0" err="1">
                <a:solidFill>
                  <a:srgbClr val="4A86E8"/>
                </a:solidFill>
                <a:effectLst/>
                <a:latin typeface="Times New Roman" panose="02020603050405020304" pitchFamily="18" charset="0"/>
                <a:ea typeface="Times New Roman" panose="02020603050405020304" pitchFamily="18" charset="0"/>
              </a:rPr>
              <a:t>Covid</a:t>
            </a:r>
            <a:r>
              <a:rPr lang="en-US" sz="1800" dirty="0">
                <a:solidFill>
                  <a:srgbClr val="4A86E8"/>
                </a:solidFill>
                <a:effectLst/>
                <a:latin typeface="Times New Roman" panose="02020603050405020304" pitchFamily="18" charset="0"/>
                <a:ea typeface="Times New Roman" panose="02020603050405020304" pitchFamily="18" charset="0"/>
              </a:rPr>
              <a:t> quarantining to address the personal well being of its members by selecting a different topic/activity for members to address monthly. Not a bad idea to continue post-</a:t>
            </a:r>
            <a:r>
              <a:rPr lang="en-US" sz="1800" dirty="0" err="1">
                <a:solidFill>
                  <a:srgbClr val="4A86E8"/>
                </a:solidFill>
                <a:effectLst/>
                <a:latin typeface="Times New Roman" panose="02020603050405020304" pitchFamily="18" charset="0"/>
                <a:ea typeface="Times New Roman" panose="02020603050405020304" pitchFamily="18" charset="0"/>
              </a:rPr>
              <a:t>Covid</a:t>
            </a:r>
            <a:r>
              <a:rPr lang="en-US" sz="1800" dirty="0">
                <a:solidFill>
                  <a:srgbClr val="4A86E8"/>
                </a:solidFill>
                <a:effectLst/>
                <a:latin typeface="Times New Roman" panose="02020603050405020304" pitchFamily="18" charset="0"/>
                <a:ea typeface="Times New Roman" panose="02020603050405020304" pitchFamily="18" charset="0"/>
              </a:rPr>
              <a:t>, too! Here is just a sampling of ideas to use:</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Focus on each member drinking more water each day while decreasing the </a:t>
            </a:r>
            <a:endParaRPr lang="en-US" sz="1800" u="none" strike="noStrike" dirty="0">
              <a:effectLst/>
              <a:latin typeface="Arial" panose="020B0604020202020204" pitchFamily="34" charset="0"/>
              <a:ea typeface="Arial" panose="020B0604020202020204" pitchFamily="34" charset="0"/>
            </a:endParaRPr>
          </a:p>
          <a:p>
            <a:pPr marL="91440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intake of sugar in your diet.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Challenge each member to walk toward a goal of 10,000 steps daily by the end of the month.</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Spend 30-60 minutes a day reading or listening to an audio book.</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Clear the clutter by cleaning out a drawer or cabinet area each day.</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Additional topics you might share include:</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Writing Challenge: Set goals to write a little bit each day...journaling, creative writing, etc.</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Giving Challenge:  Send a small gift, care package or a card to a friend</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Reducing Screen Time Challenge:  Set a time each day to move away from your device and spend time with a friend, neighbor, or relative</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4A86E8"/>
                </a:solidFill>
                <a:effectLst/>
                <a:latin typeface="Times New Roman" panose="02020603050405020304" pitchFamily="18" charset="0"/>
                <a:ea typeface="Times New Roman" panose="02020603050405020304" pitchFamily="18" charset="0"/>
              </a:rPr>
              <a:t>New Skill Challenge:  Start fresh by making an effort to learn a new skill</a:t>
            </a:r>
            <a:endParaRPr lang="en-US" sz="1800" u="none" strike="noStrike" dirty="0">
              <a:effectLst/>
              <a:latin typeface="Arial" panose="020B0604020202020204" pitchFamily="34" charset="0"/>
              <a:ea typeface="Arial" panose="020B0604020202020204" pitchFamily="34" charset="0"/>
            </a:endParaRPr>
          </a:p>
          <a:p>
            <a:pPr marL="457200" marR="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What ideas could you add to this list as challenges to undertake for you and chapter members?</a:t>
            </a:r>
            <a:endParaRPr lang="en-US" sz="1800" dirty="0">
              <a:effectLst/>
              <a:latin typeface="Arial" panose="020B0604020202020204" pitchFamily="34" charset="0"/>
              <a:ea typeface="Arial" panose="020B0604020202020204" pitchFamily="34" charset="0"/>
            </a:endParaRPr>
          </a:p>
          <a:p>
            <a:pPr marL="0" marR="0" indent="457200">
              <a:lnSpc>
                <a:spcPct val="115000"/>
              </a:lnSpc>
              <a:spcBef>
                <a:spcPts val="0"/>
              </a:spcBef>
              <a:spcAft>
                <a:spcPts val="0"/>
              </a:spcAft>
            </a:pPr>
            <a:r>
              <a:rPr lang="en-US" sz="1800" dirty="0">
                <a:solidFill>
                  <a:srgbClr val="4A86E8"/>
                </a:solidFill>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8</a:t>
            </a:fld>
            <a:endParaRPr lang="en-US"/>
          </a:p>
        </p:txBody>
      </p:sp>
    </p:spTree>
    <p:extLst>
      <p:ext uri="{BB962C8B-B14F-4D97-AF65-F5344CB8AC3E}">
        <p14:creationId xmlns:p14="http://schemas.microsoft.com/office/powerpoint/2010/main" val="249527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0"/>
              </a:spcAft>
            </a:pPr>
            <a:r>
              <a:rPr lang="en-US" sz="1800" b="1" dirty="0"/>
              <a:t>#5 Connect with International Committee Members in Your Post-COVID State Organization/Chapter Plans</a:t>
            </a:r>
          </a:p>
          <a:p>
            <a:pPr marL="457200" marR="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Connect with international committee members in your region to learn about:</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3C78D8"/>
                </a:solidFill>
                <a:effectLst/>
                <a:latin typeface="Times New Roman" panose="02020603050405020304" pitchFamily="18" charset="0"/>
                <a:ea typeface="Times New Roman" panose="02020603050405020304" pitchFamily="18" charset="0"/>
              </a:rPr>
              <a:t>The role of an international committee member</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3C78D8"/>
                </a:solidFill>
                <a:effectLst/>
                <a:latin typeface="Times New Roman" panose="02020603050405020304" pitchFamily="18" charset="0"/>
                <a:ea typeface="Times New Roman" panose="02020603050405020304" pitchFamily="18" charset="0"/>
              </a:rPr>
              <a:t>Tasks addressed on an international committee</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3C78D8"/>
                </a:solidFill>
                <a:effectLst/>
                <a:latin typeface="Times New Roman" panose="02020603050405020304" pitchFamily="18" charset="0"/>
                <a:ea typeface="Times New Roman" panose="02020603050405020304" pitchFamily="18" charset="0"/>
              </a:rPr>
              <a:t>Differences between an international committee member and SO or chapter committee members</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3C78D8"/>
                </a:solidFill>
                <a:effectLst/>
                <a:latin typeface="Times New Roman" panose="02020603050405020304" pitchFamily="18" charset="0"/>
                <a:ea typeface="Times New Roman" panose="02020603050405020304" pitchFamily="18" charset="0"/>
              </a:rPr>
              <a:t>The selection process for international committee members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3C78D8"/>
                </a:solidFill>
                <a:effectLst/>
                <a:latin typeface="Times New Roman" panose="02020603050405020304" pitchFamily="18" charset="0"/>
                <a:ea typeface="Times New Roman" panose="02020603050405020304" pitchFamily="18" charset="0"/>
              </a:rPr>
              <a:t>Strengthening the bond between SO and international? ...between chapters and international?</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 </a:t>
            </a:r>
            <a:endParaRPr lang="en-US" sz="1800" dirty="0">
              <a:effectLst/>
              <a:latin typeface="Arial" panose="020B0604020202020204" pitchFamily="34" charset="0"/>
              <a:ea typeface="Arial" panose="020B0604020202020204" pitchFamily="34" charset="0"/>
            </a:endParaRPr>
          </a:p>
          <a:p>
            <a:pPr marL="457200" marR="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The Europe Region under the guidance of Margarita Hanschmidt, Europe Regional Director 2020-2022, is promoting a better understanding between Europe members and the international level of DKG through work with international committee members from her region. These committee members are Zooming with state organization leaders to share their experiences and to facilitate better understanding about their work. It’s an idea that has merit for state organizations and chapters throughout DKG.</a:t>
            </a:r>
            <a:endParaRPr lang="en-US" sz="1800" dirty="0">
              <a:effectLst/>
              <a:latin typeface="Arial" panose="020B0604020202020204" pitchFamily="34" charset="0"/>
              <a:ea typeface="Arial" panose="020B0604020202020204" pitchFamily="34" charset="0"/>
            </a:endParaRPr>
          </a:p>
          <a:p>
            <a:pPr marL="457200" marR="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Hanschmidt has set four goals for her project with international committee members: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u="none" strike="noStrike" dirty="0">
                <a:solidFill>
                  <a:srgbClr val="3C78D8"/>
                </a:solidFill>
                <a:effectLst/>
                <a:latin typeface="Times New Roman" panose="02020603050405020304" pitchFamily="18" charset="0"/>
                <a:ea typeface="Times New Roman" panose="02020603050405020304" pitchFamily="18" charset="0"/>
              </a:rPr>
              <a:t>To stay more loosely connected</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u="none" strike="noStrike" dirty="0">
                <a:solidFill>
                  <a:srgbClr val="3C78D8"/>
                </a:solidFill>
                <a:effectLst/>
                <a:latin typeface="Times New Roman" panose="02020603050405020304" pitchFamily="18" charset="0"/>
                <a:ea typeface="Times New Roman" panose="02020603050405020304" pitchFamily="18" charset="0"/>
              </a:rPr>
              <a:t>To foster a greater understanding of diversity</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u="none" strike="noStrike" dirty="0">
                <a:solidFill>
                  <a:srgbClr val="3C78D8"/>
                </a:solidFill>
                <a:effectLst/>
                <a:latin typeface="Times New Roman" panose="02020603050405020304" pitchFamily="18" charset="0"/>
                <a:ea typeface="Times New Roman" panose="02020603050405020304" pitchFamily="18" charset="0"/>
              </a:rPr>
              <a:t>To share best practices on the Europe webpage for all members in the region to access</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u="none" strike="noStrike" dirty="0">
                <a:solidFill>
                  <a:srgbClr val="3C78D8"/>
                </a:solidFill>
                <a:effectLst/>
                <a:latin typeface="Times New Roman" panose="02020603050405020304" pitchFamily="18" charset="0"/>
                <a:ea typeface="Times New Roman" panose="02020603050405020304" pitchFamily="18" charset="0"/>
              </a:rPr>
              <a:t>To grow members</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	How could you take this idea and use it in your state organization with your chapter </a:t>
            </a:r>
            <a:endParaRPr lang="en-US" sz="1800" dirty="0">
              <a:effectLst/>
              <a:latin typeface="Arial" panose="020B0604020202020204" pitchFamily="34" charset="0"/>
              <a:ea typeface="Arial" panose="020B0604020202020204" pitchFamily="34" charset="0"/>
            </a:endParaRPr>
          </a:p>
          <a:p>
            <a:pPr marL="0" marR="0" indent="457200">
              <a:lnSpc>
                <a:spcPct val="115000"/>
              </a:lnSpc>
              <a:spcBef>
                <a:spcPts val="0"/>
              </a:spcBef>
              <a:spcAft>
                <a:spcPts val="0"/>
              </a:spcAft>
            </a:pPr>
            <a:r>
              <a:rPr lang="en-US" sz="1800" dirty="0">
                <a:solidFill>
                  <a:srgbClr val="3C78D8"/>
                </a:solidFill>
                <a:effectLst/>
                <a:latin typeface="Times New Roman" panose="02020603050405020304" pitchFamily="18" charset="0"/>
                <a:ea typeface="Times New Roman" panose="02020603050405020304" pitchFamily="18" charset="0"/>
              </a:rPr>
              <a:t>leaders? How could you use this idea across your region?</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FE723F-9FC9-4375-B7B2-B6ADE66A0182}" type="slidenum">
              <a:rPr lang="en-US" smtClean="0"/>
              <a:t>9</a:t>
            </a:fld>
            <a:endParaRPr lang="en-US"/>
          </a:p>
        </p:txBody>
      </p:sp>
    </p:spTree>
    <p:extLst>
      <p:ext uri="{BB962C8B-B14F-4D97-AF65-F5344CB8AC3E}">
        <p14:creationId xmlns:p14="http://schemas.microsoft.com/office/powerpoint/2010/main" val="247804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260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05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55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210" y="6205591"/>
            <a:ext cx="1344342" cy="497407"/>
          </a:xfrm>
          <a:prstGeom prst="rect">
            <a:avLst/>
          </a:prstGeom>
        </p:spPr>
      </p:pic>
    </p:spTree>
    <p:extLst>
      <p:ext uri="{BB962C8B-B14F-4D97-AF65-F5344CB8AC3E}">
        <p14:creationId xmlns:p14="http://schemas.microsoft.com/office/powerpoint/2010/main" val="111418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08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560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28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3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545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6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345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3394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886" y="365125"/>
            <a:ext cx="1019991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53886" y="1825625"/>
            <a:ext cx="101999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5210" y="6238249"/>
            <a:ext cx="1344342" cy="497407"/>
          </a:xfrm>
          <a:prstGeom prst="rect">
            <a:avLst/>
          </a:prstGeom>
        </p:spPr>
      </p:pic>
      <p:sp>
        <p:nvSpPr>
          <p:cNvPr id="8" name="TextBox 7"/>
          <p:cNvSpPr txBox="1"/>
          <p:nvPr userDrawn="1"/>
        </p:nvSpPr>
        <p:spPr>
          <a:xfrm>
            <a:off x="1578427" y="6264051"/>
            <a:ext cx="8142514" cy="307777"/>
          </a:xfrm>
          <a:prstGeom prst="rect">
            <a:avLst/>
          </a:prstGeom>
          <a:noFill/>
        </p:spPr>
        <p:txBody>
          <a:bodyPr wrap="square" rtlCol="0">
            <a:spAutoFit/>
          </a:bodyPr>
          <a:lstStyle/>
          <a:p>
            <a:r>
              <a:rPr lang="en-US" sz="1400" strike="noStrike" spc="250" baseline="0" dirty="0">
                <a:solidFill>
                  <a:schemeClr val="accent2"/>
                </a:solidFill>
                <a:latin typeface="Arial" panose="020B0604020202020204" pitchFamily="34" charset="0"/>
                <a:cs typeface="Arial" panose="020B0604020202020204" pitchFamily="34" charset="0"/>
              </a:rPr>
              <a:t>LEADING WOMEN EDUCATORS IMPACTING EDUCATION WORLDWIDE</a:t>
            </a:r>
          </a:p>
        </p:txBody>
      </p:sp>
    </p:spTree>
    <p:extLst>
      <p:ext uri="{BB962C8B-B14F-4D97-AF65-F5344CB8AC3E}">
        <p14:creationId xmlns:p14="http://schemas.microsoft.com/office/powerpoint/2010/main" val="1964419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tmp"/><Relationship Id="rId5" Type="http://schemas.openxmlformats.org/officeDocument/2006/relationships/image" Target="../media/image15.tmp"/><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tmp"/><Relationship Id="rId5" Type="http://schemas.openxmlformats.org/officeDocument/2006/relationships/image" Target="../media/image18.tmp"/><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tmp"/><Relationship Id="rId5" Type="http://schemas.openxmlformats.org/officeDocument/2006/relationships/hyperlink" Target="http://www.dkg.org/"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4a"/><Relationship Id="rId7" Type="http://schemas.openxmlformats.org/officeDocument/2006/relationships/image" Target="../media/image1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AB482-9903-4727-A2A1-1C6699AB2AE8}"/>
              </a:ext>
            </a:extLst>
          </p:cNvPr>
          <p:cNvSpPr>
            <a:spLocks noGrp="1"/>
          </p:cNvSpPr>
          <p:nvPr>
            <p:ph type="ctrTitle"/>
          </p:nvPr>
        </p:nvSpPr>
        <p:spPr/>
        <p:txBody>
          <a:bodyPr>
            <a:normAutofit fontScale="90000"/>
          </a:bodyPr>
          <a:lstStyle/>
          <a:p>
            <a:r>
              <a:rPr lang="en-US" dirty="0"/>
              <a:t>DKG Top 10 Chapter Strategies for a Post-Pandemic World</a:t>
            </a:r>
          </a:p>
        </p:txBody>
      </p:sp>
      <p:sp>
        <p:nvSpPr>
          <p:cNvPr id="3" name="Subtitle 2">
            <a:extLst>
              <a:ext uri="{FF2B5EF4-FFF2-40B4-BE49-F238E27FC236}">
                <a16:creationId xmlns:a16="http://schemas.microsoft.com/office/drawing/2014/main" id="{50A2A90A-6145-4BE4-B1F8-46DE2F168131}"/>
              </a:ext>
            </a:extLst>
          </p:cNvPr>
          <p:cNvSpPr>
            <a:spLocks noGrp="1"/>
          </p:cNvSpPr>
          <p:nvPr>
            <p:ph type="subTitle" idx="1"/>
          </p:nvPr>
        </p:nvSpPr>
        <p:spPr/>
        <p:txBody>
          <a:bodyPr>
            <a:normAutofit/>
          </a:bodyPr>
          <a:lstStyle/>
          <a:p>
            <a:endParaRPr lang="en-US" dirty="0"/>
          </a:p>
          <a:p>
            <a:r>
              <a:rPr lang="en-US" dirty="0">
                <a:solidFill>
                  <a:srgbClr val="FF0000"/>
                </a:solidFill>
              </a:rPr>
              <a:t>Dr. Debbie LeBlanc, Northeast Regional Director, Illinois</a:t>
            </a:r>
          </a:p>
        </p:txBody>
      </p:sp>
      <p:pic>
        <p:nvPicPr>
          <p:cNvPr id="4" name="Audio 3">
            <a:hlinkClick r:id="" action="ppaction://media"/>
            <a:extLst>
              <a:ext uri="{FF2B5EF4-FFF2-40B4-BE49-F238E27FC236}">
                <a16:creationId xmlns:a16="http://schemas.microsoft.com/office/drawing/2014/main" id="{36B3BD57-9C3F-2B4B-9CC7-70D575F52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8139285"/>
      </p:ext>
    </p:extLst>
  </p:cSld>
  <p:clrMapOvr>
    <a:masterClrMapping/>
  </p:clrMapOvr>
  <mc:AlternateContent xmlns:mc="http://schemas.openxmlformats.org/markup-compatibility/2006">
    <mc:Choice xmlns:p14="http://schemas.microsoft.com/office/powerpoint/2010/main" Requires="p14">
      <p:transition spd="slow" p14:dur="2000" advTm="24157"/>
    </mc:Choice>
    <mc:Fallback>
      <p:transition spd="slow" advTm="2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832E-F5E4-4FB6-9338-5D26DF0861BB}"/>
              </a:ext>
            </a:extLst>
          </p:cNvPr>
          <p:cNvSpPr>
            <a:spLocks noGrp="1"/>
          </p:cNvSpPr>
          <p:nvPr>
            <p:ph type="title"/>
          </p:nvPr>
        </p:nvSpPr>
        <p:spPr>
          <a:xfrm>
            <a:off x="2324558" y="154237"/>
            <a:ext cx="9111041" cy="1325563"/>
          </a:xfrm>
        </p:spPr>
        <p:txBody>
          <a:bodyPr/>
          <a:lstStyle/>
          <a:p>
            <a:r>
              <a:rPr lang="en-US" b="1" dirty="0"/>
              <a:t>#4 Every Member is a Connected Member</a:t>
            </a:r>
          </a:p>
        </p:txBody>
      </p:sp>
      <p:pic>
        <p:nvPicPr>
          <p:cNvPr id="15" name="Picture 14" descr="Graphical user interface, text, application, email&#10;&#10;Description automatically generated">
            <a:extLst>
              <a:ext uri="{FF2B5EF4-FFF2-40B4-BE49-F238E27FC236}">
                <a16:creationId xmlns:a16="http://schemas.microsoft.com/office/drawing/2014/main" id="{2107B078-ED7F-456F-B192-4D1FE8685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271" y="313890"/>
            <a:ext cx="3896269" cy="623021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Content Placeholder 12" descr="Text, whiteboard&#10;&#10;Description automatically generated">
            <a:extLst>
              <a:ext uri="{FF2B5EF4-FFF2-40B4-BE49-F238E27FC236}">
                <a16:creationId xmlns:a16="http://schemas.microsoft.com/office/drawing/2014/main" id="{8B8505AD-399A-42EB-A85D-A75ADE4633C9}"/>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35686" y="1840774"/>
            <a:ext cx="3896269" cy="38962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Audio 2">
            <a:hlinkClick r:id="" action="ppaction://media"/>
            <a:extLst>
              <a:ext uri="{FF2B5EF4-FFF2-40B4-BE49-F238E27FC236}">
                <a16:creationId xmlns:a16="http://schemas.microsoft.com/office/drawing/2014/main" id="{D321B6DB-BA30-914A-AAC9-1353BC4F07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3725255"/>
      </p:ext>
    </p:extLst>
  </p:cSld>
  <p:clrMapOvr>
    <a:masterClrMapping/>
  </p:clrMapOvr>
  <mc:AlternateContent xmlns:mc="http://schemas.openxmlformats.org/markup-compatibility/2006">
    <mc:Choice xmlns:p14="http://schemas.microsoft.com/office/powerpoint/2010/main" Requires="p14">
      <p:transition spd="slow" p14:dur="2000" advTm="79662"/>
    </mc:Choice>
    <mc:Fallback>
      <p:transition spd="slow" advTm="7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25AD-ABA2-4DEE-AE79-81361E9587A8}"/>
              </a:ext>
            </a:extLst>
          </p:cNvPr>
          <p:cNvSpPr>
            <a:spLocks noGrp="1"/>
          </p:cNvSpPr>
          <p:nvPr>
            <p:ph type="title"/>
          </p:nvPr>
        </p:nvSpPr>
        <p:spPr>
          <a:xfrm>
            <a:off x="1153886" y="365125"/>
            <a:ext cx="10199914" cy="1325563"/>
          </a:xfrm>
        </p:spPr>
        <p:txBody>
          <a:bodyPr anchor="ctr">
            <a:normAutofit/>
          </a:bodyPr>
          <a:lstStyle/>
          <a:p>
            <a:r>
              <a:rPr lang="en-US" sz="4800" b="1" dirty="0"/>
              <a:t>#3 Technology</a:t>
            </a:r>
          </a:p>
        </p:txBody>
      </p:sp>
      <p:pic>
        <p:nvPicPr>
          <p:cNvPr id="4" name="Content Placeholder 3">
            <a:extLst>
              <a:ext uri="{FF2B5EF4-FFF2-40B4-BE49-F238E27FC236}">
                <a16:creationId xmlns:a16="http://schemas.microsoft.com/office/drawing/2014/main" id="{7E46396B-B2A4-4D06-BD14-3161BA7C759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t="17979" b="17979"/>
          <a:stretch/>
        </p:blipFill>
        <p:spPr>
          <a:xfrm>
            <a:off x="996043" y="1517152"/>
            <a:ext cx="10199914" cy="4351338"/>
          </a:xfrm>
          <a:prstGeom prst="rect">
            <a:avLst/>
          </a:prstGeom>
          <a:noFill/>
        </p:spPr>
      </p:pic>
      <p:pic>
        <p:nvPicPr>
          <p:cNvPr id="3" name="Audio 2">
            <a:hlinkClick r:id="" action="ppaction://media"/>
            <a:extLst>
              <a:ext uri="{FF2B5EF4-FFF2-40B4-BE49-F238E27FC236}">
                <a16:creationId xmlns:a16="http://schemas.microsoft.com/office/drawing/2014/main" id="{80F58A4D-4927-764D-B597-C53017ECCE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3448788"/>
      </p:ext>
    </p:extLst>
  </p:cSld>
  <p:clrMapOvr>
    <a:masterClrMapping/>
  </p:clrMapOvr>
  <mc:AlternateContent xmlns:mc="http://schemas.openxmlformats.org/markup-compatibility/2006">
    <mc:Choice xmlns:p14="http://schemas.microsoft.com/office/powerpoint/2010/main" Requires="p14">
      <p:transition spd="slow" p14:dur="2000" advTm="106644"/>
    </mc:Choice>
    <mc:Fallback>
      <p:transition spd="slow" advTm="10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5FA0C-DDEC-4119-BA69-EEEC93128682}"/>
              </a:ext>
            </a:extLst>
          </p:cNvPr>
          <p:cNvSpPr>
            <a:spLocks noGrp="1"/>
          </p:cNvSpPr>
          <p:nvPr>
            <p:ph type="title"/>
          </p:nvPr>
        </p:nvSpPr>
        <p:spPr/>
        <p:txBody>
          <a:bodyPr/>
          <a:lstStyle/>
          <a:p>
            <a:r>
              <a:rPr lang="en-US" b="1" dirty="0"/>
              <a:t>#2 Teacher Resources for a Post-Pandemic World</a:t>
            </a:r>
          </a:p>
        </p:txBody>
      </p:sp>
      <p:pic>
        <p:nvPicPr>
          <p:cNvPr id="6" name="Content Placeholder 5">
            <a:extLst>
              <a:ext uri="{FF2B5EF4-FFF2-40B4-BE49-F238E27FC236}">
                <a16:creationId xmlns:a16="http://schemas.microsoft.com/office/drawing/2014/main" id="{DC22003E-6EA5-4BFA-ACD0-F09A6650666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rot="20778942">
            <a:off x="694479" y="2015518"/>
            <a:ext cx="5764434" cy="3168754"/>
          </a:xfrm>
          <a:prstGeom prst="ellipse">
            <a:avLst/>
          </a:prstGeom>
          <a:ln w="63500" cap="rnd">
            <a:solidFill>
              <a:schemeClr val="accent4">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Graphical user interface, text, application, email&#10;&#10;Description automatically generated">
            <a:extLst>
              <a:ext uri="{FF2B5EF4-FFF2-40B4-BE49-F238E27FC236}">
                <a16:creationId xmlns:a16="http://schemas.microsoft.com/office/drawing/2014/main" id="{768E206F-9818-4E49-BB91-479CFAF46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2692" y="453686"/>
            <a:ext cx="6083429" cy="538245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 name="Audio 1">
            <a:hlinkClick r:id="" action="ppaction://media"/>
            <a:extLst>
              <a:ext uri="{FF2B5EF4-FFF2-40B4-BE49-F238E27FC236}">
                <a16:creationId xmlns:a16="http://schemas.microsoft.com/office/drawing/2014/main" id="{9328D9E7-4ED8-5C49-B9D1-8A18985414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1998869"/>
      </p:ext>
    </p:extLst>
  </p:cSld>
  <p:clrMapOvr>
    <a:masterClrMapping/>
  </p:clrMapOvr>
  <mc:AlternateContent xmlns:mc="http://schemas.openxmlformats.org/markup-compatibility/2006">
    <mc:Choice xmlns:p14="http://schemas.microsoft.com/office/powerpoint/2010/main" Requires="p14">
      <p:transition spd="slow" p14:dur="2000" advTm="81083"/>
    </mc:Choice>
    <mc:Fallback>
      <p:transition spd="slow" advTm="8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0564-9D79-4CCE-B91F-7CCCBABBCDDE}"/>
              </a:ext>
            </a:extLst>
          </p:cNvPr>
          <p:cNvSpPr>
            <a:spLocks noGrp="1"/>
          </p:cNvSpPr>
          <p:nvPr>
            <p:ph type="title"/>
          </p:nvPr>
        </p:nvSpPr>
        <p:spPr>
          <a:xfrm>
            <a:off x="7064815" y="1026137"/>
            <a:ext cx="5259388" cy="2984003"/>
          </a:xfrm>
        </p:spPr>
        <p:txBody>
          <a:bodyPr>
            <a:normAutofit/>
          </a:bodyPr>
          <a:lstStyle/>
          <a:p>
            <a:r>
              <a:rPr lang="en-US" b="1" dirty="0"/>
              <a:t>#1 ZOOM Coffee Might Just be the New Starbucks!</a:t>
            </a:r>
          </a:p>
        </p:txBody>
      </p:sp>
      <p:pic>
        <p:nvPicPr>
          <p:cNvPr id="8" name="Content Placeholder 7">
            <a:extLst>
              <a:ext uri="{FF2B5EF4-FFF2-40B4-BE49-F238E27FC236}">
                <a16:creationId xmlns:a16="http://schemas.microsoft.com/office/drawing/2014/main" id="{7BA3AEF4-04DB-4BEC-B2F3-7B9B48284C33}"/>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rcRect/>
          <a:stretch/>
        </p:blipFill>
        <p:spPr>
          <a:xfrm>
            <a:off x="826265" y="1294081"/>
            <a:ext cx="6672688" cy="44484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Audio 2">
            <a:hlinkClick r:id="" action="ppaction://media"/>
            <a:extLst>
              <a:ext uri="{FF2B5EF4-FFF2-40B4-BE49-F238E27FC236}">
                <a16:creationId xmlns:a16="http://schemas.microsoft.com/office/drawing/2014/main" id="{E6D34AD5-9E5D-2342-840A-6AE15A5AA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29030304"/>
      </p:ext>
    </p:extLst>
  </p:cSld>
  <p:clrMapOvr>
    <a:masterClrMapping/>
  </p:clrMapOvr>
  <mc:AlternateContent xmlns:mc="http://schemas.openxmlformats.org/markup-compatibility/2006">
    <mc:Choice xmlns:p14="http://schemas.microsoft.com/office/powerpoint/2010/main" Requires="p14">
      <p:transition spd="slow" p14:dur="2000" advTm="146136"/>
    </mc:Choice>
    <mc:Fallback>
      <p:transition spd="slow" advTm="14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7933-BE4B-44ED-9DC4-A82D937F41DE}"/>
              </a:ext>
            </a:extLst>
          </p:cNvPr>
          <p:cNvSpPr>
            <a:spLocks noGrp="1"/>
          </p:cNvSpPr>
          <p:nvPr>
            <p:ph type="title"/>
          </p:nvPr>
        </p:nvSpPr>
        <p:spPr/>
        <p:txBody>
          <a:bodyPr/>
          <a:lstStyle/>
          <a:p>
            <a:r>
              <a:rPr lang="en-US" dirty="0"/>
              <a:t>The DKG Society International</a:t>
            </a:r>
          </a:p>
        </p:txBody>
      </p:sp>
      <p:sp>
        <p:nvSpPr>
          <p:cNvPr id="3" name="Text Placeholder 2">
            <a:extLst>
              <a:ext uri="{FF2B5EF4-FFF2-40B4-BE49-F238E27FC236}">
                <a16:creationId xmlns:a16="http://schemas.microsoft.com/office/drawing/2014/main" id="{897E3FA0-91A5-4945-B1C5-BB50133624F9}"/>
              </a:ext>
            </a:extLst>
          </p:cNvPr>
          <p:cNvSpPr>
            <a:spLocks noGrp="1"/>
          </p:cNvSpPr>
          <p:nvPr>
            <p:ph type="body" idx="1"/>
          </p:nvPr>
        </p:nvSpPr>
        <p:spPr>
          <a:xfrm>
            <a:off x="831850" y="4562475"/>
            <a:ext cx="10515600" cy="1500187"/>
          </a:xfrm>
        </p:spPr>
        <p:txBody>
          <a:bodyPr/>
          <a:lstStyle/>
          <a:p>
            <a:r>
              <a:rPr lang="en-US" dirty="0">
                <a:solidFill>
                  <a:schemeClr val="bg1"/>
                </a:solidFill>
                <a:hlinkClick r:id="rId5">
                  <a:extLst>
                    <a:ext uri="{A12FA001-AC4F-418D-AE19-62706E023703}">
                      <ahyp:hlinkClr xmlns:ahyp="http://schemas.microsoft.com/office/drawing/2018/hyperlinkcolor" val="tx"/>
                    </a:ext>
                  </a:extLst>
                </a:hlinkClick>
              </a:rPr>
              <a:t>www.dkg.org</a:t>
            </a:r>
            <a:r>
              <a:rPr lang="en-US" dirty="0">
                <a:solidFill>
                  <a:schemeClr val="bg1"/>
                </a:solidFill>
              </a:rPr>
              <a:t> </a:t>
            </a:r>
          </a:p>
          <a:p>
            <a:endParaRPr lang="en-US" dirty="0"/>
          </a:p>
        </p:txBody>
      </p:sp>
      <p:pic>
        <p:nvPicPr>
          <p:cNvPr id="5" name="Picture 4">
            <a:extLst>
              <a:ext uri="{FF2B5EF4-FFF2-40B4-BE49-F238E27FC236}">
                <a16:creationId xmlns:a16="http://schemas.microsoft.com/office/drawing/2014/main" id="{F381D4A7-EC82-45F8-87B8-B27201621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850" y="5148262"/>
            <a:ext cx="3277057" cy="409632"/>
          </a:xfrm>
          <a:prstGeom prst="rect">
            <a:avLst/>
          </a:prstGeom>
        </p:spPr>
      </p:pic>
      <p:pic>
        <p:nvPicPr>
          <p:cNvPr id="4" name="Audio 3">
            <a:hlinkClick r:id="" action="ppaction://media"/>
            <a:extLst>
              <a:ext uri="{FF2B5EF4-FFF2-40B4-BE49-F238E27FC236}">
                <a16:creationId xmlns:a16="http://schemas.microsoft.com/office/drawing/2014/main" id="{C0CA57F7-FC00-584B-BF00-F19F98FB81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1992712"/>
      </p:ext>
    </p:extLst>
  </p:cSld>
  <p:clrMapOvr>
    <a:masterClrMapping/>
  </p:clrMapOvr>
  <mc:AlternateContent xmlns:mc="http://schemas.openxmlformats.org/markup-compatibility/2006">
    <mc:Choice xmlns:p14="http://schemas.microsoft.com/office/powerpoint/2010/main" Requires="p14">
      <p:transition spd="slow" p14:dur="2000" advTm="40482"/>
    </mc:Choice>
    <mc:Fallback>
      <p:transition spd="slow" advTm="4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23282-97D0-410B-ABD6-7C340B4F0364}"/>
              </a:ext>
            </a:extLst>
          </p:cNvPr>
          <p:cNvPicPr>
            <a:picLocks noChangeAspect="1"/>
          </p:cNvPicPr>
          <p:nvPr/>
        </p:nvPicPr>
        <p:blipFill>
          <a:blip r:embed="rId5" cstate="print">
            <a:extLst>
              <a:ext uri="{28A0092B-C50C-407E-A947-70E740481C1C}">
                <a14:useLocalDpi xmlns:a14="http://schemas.microsoft.com/office/drawing/2010/main" val="0"/>
              </a:ext>
            </a:extLst>
          </a:blip>
          <a:srcRect l="20395" r="20395"/>
          <a:stretch/>
        </p:blipFill>
        <p:spPr>
          <a:xfrm>
            <a:off x="20" y="-7629"/>
            <a:ext cx="6095979" cy="6865629"/>
          </a:xfrm>
          <a:prstGeom prst="rect">
            <a:avLst/>
          </a:prstGeom>
        </p:spPr>
      </p:pic>
      <p:pic>
        <p:nvPicPr>
          <p:cNvPr id="4" name="Picture 3">
            <a:extLst>
              <a:ext uri="{FF2B5EF4-FFF2-40B4-BE49-F238E27FC236}">
                <a16:creationId xmlns:a16="http://schemas.microsoft.com/office/drawing/2014/main" id="{58A633BE-0B79-48DB-BF7F-81EFA8DE36D5}"/>
              </a:ext>
            </a:extLst>
          </p:cNvPr>
          <p:cNvPicPr>
            <a:picLocks noChangeAspect="1"/>
          </p:cNvPicPr>
          <p:nvPr/>
        </p:nvPicPr>
        <p:blipFill rotWithShape="1">
          <a:blip r:embed="rId6"/>
          <a:srcRect l="14305" r="11029" b="2"/>
          <a:stretch/>
        </p:blipFill>
        <p:spPr>
          <a:xfrm>
            <a:off x="6095999" y="10"/>
            <a:ext cx="6096001" cy="6857990"/>
          </a:xfrm>
          <a:prstGeom prst="rect">
            <a:avLst/>
          </a:prstGeom>
        </p:spPr>
      </p:pic>
      <p:sp>
        <p:nvSpPr>
          <p:cNvPr id="2" name="Title 1">
            <a:extLst>
              <a:ext uri="{FF2B5EF4-FFF2-40B4-BE49-F238E27FC236}">
                <a16:creationId xmlns:a16="http://schemas.microsoft.com/office/drawing/2014/main" id="{FB28AED7-4654-4EBA-81DE-2D9689272EEF}"/>
              </a:ext>
            </a:extLst>
          </p:cNvPr>
          <p:cNvSpPr>
            <a:spLocks noGrp="1"/>
          </p:cNvSpPr>
          <p:nvPr>
            <p:ph type="title"/>
          </p:nvPr>
        </p:nvSpPr>
        <p:spPr>
          <a:xfrm>
            <a:off x="840036" y="477740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b="1" dirty="0">
                <a:solidFill>
                  <a:schemeClr val="tx1"/>
                </a:solidFill>
              </a:rPr>
              <a:t>Caring and Nurturing Members</a:t>
            </a:r>
          </a:p>
        </p:txBody>
      </p:sp>
      <p:pic>
        <p:nvPicPr>
          <p:cNvPr id="3" name="Audio 2">
            <a:hlinkClick r:id="" action="ppaction://media"/>
            <a:extLst>
              <a:ext uri="{FF2B5EF4-FFF2-40B4-BE49-F238E27FC236}">
                <a16:creationId xmlns:a16="http://schemas.microsoft.com/office/drawing/2014/main" id="{C444BC3D-7E6C-BC4A-9A3B-5C6768C53F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7483585"/>
      </p:ext>
    </p:extLst>
  </p:cSld>
  <p:clrMapOvr>
    <a:masterClrMapping/>
  </p:clrMapOvr>
  <mc:AlternateContent xmlns:mc="http://schemas.openxmlformats.org/markup-compatibility/2006">
    <mc:Choice xmlns:p14="http://schemas.microsoft.com/office/powerpoint/2010/main" Requires="p14">
      <p:transition spd="slow" p14:dur="2000" advTm="28858"/>
    </mc:Choice>
    <mc:Fallback>
      <p:transition spd="slow" advTm="2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4FA8-BDB6-4F12-8A5D-BE6B77ED1818}"/>
              </a:ext>
            </a:extLst>
          </p:cNvPr>
          <p:cNvSpPr>
            <a:spLocks noGrp="1"/>
          </p:cNvSpPr>
          <p:nvPr>
            <p:ph type="title"/>
          </p:nvPr>
        </p:nvSpPr>
        <p:spPr>
          <a:xfrm>
            <a:off x="6444868" y="1498294"/>
            <a:ext cx="5563518" cy="2049137"/>
          </a:xfrm>
        </p:spPr>
        <p:txBody>
          <a:bodyPr>
            <a:normAutofit fontScale="90000"/>
          </a:bodyPr>
          <a:lstStyle/>
          <a:p>
            <a:r>
              <a:rPr lang="en-US" sz="4000" b="1" dirty="0"/>
              <a:t>Ideas and Inspirations for COVID &amp; Post-COVID Chapter Engagement </a:t>
            </a:r>
          </a:p>
        </p:txBody>
      </p:sp>
      <p:pic>
        <p:nvPicPr>
          <p:cNvPr id="6" name="Picture Placeholder 5" descr="A picture containing indoor, person, working, table&#10;&#10;Description automatically generated">
            <a:extLst>
              <a:ext uri="{FF2B5EF4-FFF2-40B4-BE49-F238E27FC236}">
                <a16:creationId xmlns:a16="http://schemas.microsoft.com/office/drawing/2014/main" id="{ECA03171-8B2D-41E1-A508-9834C45DCA38}"/>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l="7785" r="7785"/>
          <a:stretch>
            <a:fillRect/>
          </a:stretch>
        </p:blipFill>
        <p:spPr>
          <a:xfrm>
            <a:off x="634207" y="734037"/>
            <a:ext cx="6172200" cy="48736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Audio 2">
            <a:hlinkClick r:id="" action="ppaction://media"/>
            <a:extLst>
              <a:ext uri="{FF2B5EF4-FFF2-40B4-BE49-F238E27FC236}">
                <a16:creationId xmlns:a16="http://schemas.microsoft.com/office/drawing/2014/main" id="{AC4C0139-EF3B-FF44-82C0-712BE5BB26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59590666"/>
      </p:ext>
    </p:extLst>
  </p:cSld>
  <p:clrMapOvr>
    <a:masterClrMapping/>
  </p:clrMapOvr>
  <mc:AlternateContent xmlns:mc="http://schemas.openxmlformats.org/markup-compatibility/2006">
    <mc:Choice xmlns:p14="http://schemas.microsoft.com/office/powerpoint/2010/main" Requires="p14">
      <p:transition spd="slow" p14:dur="2000" advTm="55594"/>
    </mc:Choice>
    <mc:Fallback>
      <p:transition spd="slow" advTm="5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04FE-A436-4B85-86B4-B1FA8278E991}"/>
              </a:ext>
            </a:extLst>
          </p:cNvPr>
          <p:cNvSpPr>
            <a:spLocks noGrp="1"/>
          </p:cNvSpPr>
          <p:nvPr>
            <p:ph type="title"/>
          </p:nvPr>
        </p:nvSpPr>
        <p:spPr>
          <a:xfrm>
            <a:off x="1153886" y="365125"/>
            <a:ext cx="10199914" cy="1325563"/>
          </a:xfrm>
        </p:spPr>
        <p:txBody>
          <a:bodyPr anchor="ctr">
            <a:normAutofit/>
          </a:bodyPr>
          <a:lstStyle/>
          <a:p>
            <a:r>
              <a:rPr lang="en-US" b="1" dirty="0"/>
              <a:t>#10 Latin America Members Connect via </a:t>
            </a:r>
            <a:r>
              <a:rPr lang="en-US" b="1" dirty="0" err="1"/>
              <a:t>Whats</a:t>
            </a:r>
            <a:r>
              <a:rPr lang="en-US" b="1" dirty="0"/>
              <a:t> App</a:t>
            </a:r>
          </a:p>
        </p:txBody>
      </p:sp>
      <p:pic>
        <p:nvPicPr>
          <p:cNvPr id="5" name="Picture 4">
            <a:extLst>
              <a:ext uri="{FF2B5EF4-FFF2-40B4-BE49-F238E27FC236}">
                <a16:creationId xmlns:a16="http://schemas.microsoft.com/office/drawing/2014/main" id="{3BCD98A8-3322-47D7-A561-51F0CFFDA6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95140" y="1268890"/>
            <a:ext cx="7214499" cy="48096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Content Placeholder 3" descr="Graphical user interface, application&#10;&#10;Description automatically generated">
            <a:extLst>
              <a:ext uri="{FF2B5EF4-FFF2-40B4-BE49-F238E27FC236}">
                <a16:creationId xmlns:a16="http://schemas.microsoft.com/office/drawing/2014/main" id="{96D4DF26-FA06-46FE-9AD7-FAF3DC48A45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760861" y="2027104"/>
            <a:ext cx="3562006" cy="3562006"/>
          </a:xfrm>
          <a:prstGeom prst="ellipse">
            <a:avLst/>
          </a:prstGeom>
          <a:ln w="190500" cap="rnd">
            <a:solidFill>
              <a:schemeClr val="accent1">
                <a:lumMod val="25000"/>
                <a:lumOff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Audio 2">
            <a:hlinkClick r:id="" action="ppaction://media"/>
            <a:extLst>
              <a:ext uri="{FF2B5EF4-FFF2-40B4-BE49-F238E27FC236}">
                <a16:creationId xmlns:a16="http://schemas.microsoft.com/office/drawing/2014/main" id="{9923AC17-D0CA-9C43-8620-ECC5F84EF7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1221039"/>
      </p:ext>
    </p:extLst>
  </p:cSld>
  <p:clrMapOvr>
    <a:masterClrMapping/>
  </p:clrMapOvr>
  <mc:AlternateContent xmlns:mc="http://schemas.openxmlformats.org/markup-compatibility/2006">
    <mc:Choice xmlns:p14="http://schemas.microsoft.com/office/powerpoint/2010/main" Requires="p14">
      <p:transition spd="slow" p14:dur="2000" advTm="59421"/>
    </mc:Choice>
    <mc:Fallback>
      <p:transition spd="slow" advTm="5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04FE-A436-4B85-86B4-B1FA8278E991}"/>
              </a:ext>
            </a:extLst>
          </p:cNvPr>
          <p:cNvSpPr>
            <a:spLocks noGrp="1"/>
          </p:cNvSpPr>
          <p:nvPr>
            <p:ph type="title"/>
          </p:nvPr>
        </p:nvSpPr>
        <p:spPr>
          <a:xfrm>
            <a:off x="1421174" y="419140"/>
            <a:ext cx="4125569" cy="1908423"/>
          </a:xfrm>
        </p:spPr>
        <p:txBody>
          <a:bodyPr>
            <a:normAutofit/>
          </a:bodyPr>
          <a:lstStyle/>
          <a:p>
            <a:r>
              <a:rPr lang="en-US" sz="4800" b="1" dirty="0"/>
              <a:t>#9 Value Your Members!</a:t>
            </a:r>
          </a:p>
        </p:txBody>
      </p:sp>
      <p:pic>
        <p:nvPicPr>
          <p:cNvPr id="6" name="Content Placeholder 5" descr="A picture containing indoor, person, person&#10;&#10;Description automatically generated">
            <a:extLst>
              <a:ext uri="{FF2B5EF4-FFF2-40B4-BE49-F238E27FC236}">
                <a16:creationId xmlns:a16="http://schemas.microsoft.com/office/drawing/2014/main" id="{57400334-A0C7-496B-B78D-13F18482A7C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419984" y="757659"/>
            <a:ext cx="7155616" cy="4772809"/>
          </a:xfrm>
          <a:prstGeom prst="ellipse">
            <a:avLst/>
          </a:prstGeom>
          <a:ln>
            <a:noFill/>
          </a:ln>
          <a:effectLst>
            <a:softEdge rad="112500"/>
          </a:effectLst>
        </p:spPr>
      </p:pic>
      <p:sp>
        <p:nvSpPr>
          <p:cNvPr id="4" name="Text Placeholder 3">
            <a:extLst>
              <a:ext uri="{FF2B5EF4-FFF2-40B4-BE49-F238E27FC236}">
                <a16:creationId xmlns:a16="http://schemas.microsoft.com/office/drawing/2014/main" id="{A6965040-7815-4634-A5EB-525FFEF01E1D}"/>
              </a:ext>
            </a:extLst>
          </p:cNvPr>
          <p:cNvSpPr>
            <a:spLocks noGrp="1"/>
          </p:cNvSpPr>
          <p:nvPr>
            <p:ph type="body" sz="half" idx="2"/>
          </p:nvPr>
        </p:nvSpPr>
        <p:spPr>
          <a:xfrm>
            <a:off x="795721" y="4084254"/>
            <a:ext cx="3932237" cy="1784733"/>
          </a:xfrm>
        </p:spPr>
        <p:txBody>
          <a:bodyPr>
            <a:normAutofit/>
          </a:bodyPr>
          <a:lstStyle/>
          <a:p>
            <a:r>
              <a:rPr lang="en-US" sz="2400" b="1" dirty="0"/>
              <a:t>Stay connected and keep getting to know one another.</a:t>
            </a:r>
          </a:p>
        </p:txBody>
      </p:sp>
      <p:pic>
        <p:nvPicPr>
          <p:cNvPr id="3" name="Audio 2">
            <a:hlinkClick r:id="" action="ppaction://media"/>
            <a:extLst>
              <a:ext uri="{FF2B5EF4-FFF2-40B4-BE49-F238E27FC236}">
                <a16:creationId xmlns:a16="http://schemas.microsoft.com/office/drawing/2014/main" id="{58E73EEE-55F6-8D4F-A96C-6B97FFF8EE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7383883"/>
      </p:ext>
    </p:extLst>
  </p:cSld>
  <p:clrMapOvr>
    <a:masterClrMapping/>
  </p:clrMapOvr>
  <mc:AlternateContent xmlns:mc="http://schemas.openxmlformats.org/markup-compatibility/2006">
    <mc:Choice xmlns:p14="http://schemas.microsoft.com/office/powerpoint/2010/main" Requires="p14">
      <p:transition spd="slow" p14:dur="2000" advTm="34570"/>
    </mc:Choice>
    <mc:Fallback>
      <p:transition spd="slow" advTm="3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04FE-A436-4B85-86B4-B1FA8278E991}"/>
              </a:ext>
            </a:extLst>
          </p:cNvPr>
          <p:cNvSpPr>
            <a:spLocks noGrp="1"/>
          </p:cNvSpPr>
          <p:nvPr>
            <p:ph type="title"/>
          </p:nvPr>
        </p:nvSpPr>
        <p:spPr>
          <a:xfrm>
            <a:off x="2027104" y="365125"/>
            <a:ext cx="9326696" cy="1325563"/>
          </a:xfrm>
        </p:spPr>
        <p:txBody>
          <a:bodyPr anchor="ctr">
            <a:normAutofit/>
          </a:bodyPr>
          <a:lstStyle/>
          <a:p>
            <a:r>
              <a:rPr lang="en-US" b="1" dirty="0"/>
              <a:t>#8 Get Out of the Program Rut! </a:t>
            </a:r>
            <a:br>
              <a:rPr lang="en-US" b="1" dirty="0"/>
            </a:br>
            <a:r>
              <a:rPr lang="en-US" b="1" dirty="0"/>
              <a:t>                Celebrate Member Success!</a:t>
            </a:r>
          </a:p>
        </p:txBody>
      </p:sp>
      <p:pic>
        <p:nvPicPr>
          <p:cNvPr id="5" name="Content Placeholder 4" descr="A picture containing person, window&#10;&#10;Description automatically generated">
            <a:extLst>
              <a:ext uri="{FF2B5EF4-FFF2-40B4-BE49-F238E27FC236}">
                <a16:creationId xmlns:a16="http://schemas.microsoft.com/office/drawing/2014/main" id="{85A088AD-C2AD-4C5B-8B79-D0935DF00DC1}"/>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26374" r="1" b="16364"/>
          <a:stretch/>
        </p:blipFill>
        <p:spPr>
          <a:xfrm>
            <a:off x="1452942" y="2126255"/>
            <a:ext cx="8591349" cy="3665116"/>
          </a:xfrm>
          <a:prstGeom prst="rect">
            <a:avLst/>
          </a:prstGeom>
          <a:ln w="228600" cap="sq" cmpd="thickThin">
            <a:solidFill>
              <a:srgbClr val="000000"/>
            </a:solidFill>
            <a:prstDash val="solid"/>
            <a:miter lim="800000"/>
          </a:ln>
          <a:effectLst>
            <a:innerShdw blurRad="76200">
              <a:srgbClr val="000000"/>
            </a:innerShdw>
          </a:effectLst>
        </p:spPr>
      </p:pic>
      <p:pic>
        <p:nvPicPr>
          <p:cNvPr id="3" name="Audio 2">
            <a:hlinkClick r:id="" action="ppaction://media"/>
            <a:extLst>
              <a:ext uri="{FF2B5EF4-FFF2-40B4-BE49-F238E27FC236}">
                <a16:creationId xmlns:a16="http://schemas.microsoft.com/office/drawing/2014/main" id="{75A32A59-9F16-9E4F-94DA-D8B0DF5413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1051391"/>
      </p:ext>
    </p:extLst>
  </p:cSld>
  <p:clrMapOvr>
    <a:masterClrMapping/>
  </p:clrMapOvr>
  <mc:AlternateContent xmlns:mc="http://schemas.openxmlformats.org/markup-compatibility/2006">
    <mc:Choice xmlns:p14="http://schemas.microsoft.com/office/powerpoint/2010/main" Requires="p14">
      <p:transition spd="slow" p14:dur="2000" advTm="46778"/>
    </mc:Choice>
    <mc:Fallback>
      <p:transition spd="slow" advTm="4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04FE-A436-4B85-86B4-B1FA8278E991}"/>
              </a:ext>
            </a:extLst>
          </p:cNvPr>
          <p:cNvSpPr>
            <a:spLocks noGrp="1"/>
          </p:cNvSpPr>
          <p:nvPr>
            <p:ph type="title"/>
          </p:nvPr>
        </p:nvSpPr>
        <p:spPr>
          <a:xfrm>
            <a:off x="1153886" y="365125"/>
            <a:ext cx="10199914" cy="1325563"/>
          </a:xfrm>
        </p:spPr>
        <p:txBody>
          <a:bodyPr anchor="ctr">
            <a:normAutofit/>
          </a:bodyPr>
          <a:lstStyle/>
          <a:p>
            <a:r>
              <a:rPr lang="en-US" sz="4800" b="1" dirty="0"/>
              <a:t>#7 Revitalization</a:t>
            </a:r>
          </a:p>
        </p:txBody>
      </p:sp>
      <p:pic>
        <p:nvPicPr>
          <p:cNvPr id="4" name="Video 3">
            <a:extLst>
              <a:ext uri="{FF2B5EF4-FFF2-40B4-BE49-F238E27FC236}">
                <a16:creationId xmlns:a16="http://schemas.microsoft.com/office/drawing/2014/main" id="{757042E7-7D65-419E-A1A5-335BE9AE47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4375" r="-1" b="-1"/>
          <a:stretch/>
        </p:blipFill>
        <p:spPr>
          <a:xfrm>
            <a:off x="1153886" y="1825625"/>
            <a:ext cx="10199914" cy="4351338"/>
          </a:xfrm>
          <a:prstGeom prst="rect">
            <a:avLst/>
          </a:prstGeom>
          <a:noFill/>
        </p:spPr>
      </p:pic>
      <p:pic>
        <p:nvPicPr>
          <p:cNvPr id="3" name="Audio 2">
            <a:hlinkClick r:id="" action="ppaction://media"/>
            <a:extLst>
              <a:ext uri="{FF2B5EF4-FFF2-40B4-BE49-F238E27FC236}">
                <a16:creationId xmlns:a16="http://schemas.microsoft.com/office/drawing/2014/main" id="{FD078236-6DC8-D24C-ACAA-43FBAD8438D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3707775"/>
      </p:ext>
    </p:extLst>
  </p:cSld>
  <p:clrMapOvr>
    <a:masterClrMapping/>
  </p:clrMapOvr>
  <mc:AlternateContent xmlns:mc="http://schemas.openxmlformats.org/markup-compatibility/2006">
    <mc:Choice xmlns:p14="http://schemas.microsoft.com/office/powerpoint/2010/main" Requires="p14">
      <p:transition spd="slow" p14:dur="2000" advTm="39451"/>
    </mc:Choice>
    <mc:Fallback>
      <p:transition spd="slow" advTm="3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mute="1">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 objId="4"/>
        <p14:playEvt time="8587" objId="4"/>
        <p14:playEvt time="16636" objId="4"/>
        <p14:playEvt time="24687" objId="4"/>
        <p14:playEvt time="32743" objId="4"/>
        <p14:stopEvt time="39451"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04FE-A436-4B85-86B4-B1FA8278E991}"/>
              </a:ext>
            </a:extLst>
          </p:cNvPr>
          <p:cNvSpPr>
            <a:spLocks noGrp="1"/>
          </p:cNvSpPr>
          <p:nvPr>
            <p:ph type="title"/>
          </p:nvPr>
        </p:nvSpPr>
        <p:spPr>
          <a:xfrm>
            <a:off x="1718630" y="332075"/>
            <a:ext cx="9901161" cy="1325563"/>
          </a:xfrm>
        </p:spPr>
        <p:txBody>
          <a:bodyPr anchor="ctr">
            <a:normAutofit/>
          </a:bodyPr>
          <a:lstStyle/>
          <a:p>
            <a:r>
              <a:rPr lang="en-US" b="1" dirty="0"/>
              <a:t>#6 Make WELLNESS a Focus in Your Post-COVID Chapter Plans</a:t>
            </a:r>
          </a:p>
        </p:txBody>
      </p:sp>
      <p:pic>
        <p:nvPicPr>
          <p:cNvPr id="8" name="Picture Placeholder 7">
            <a:extLst>
              <a:ext uri="{FF2B5EF4-FFF2-40B4-BE49-F238E27FC236}">
                <a16:creationId xmlns:a16="http://schemas.microsoft.com/office/drawing/2014/main" id="{D56D5851-3E10-4471-A0D2-0302C21A155B}"/>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1441" r="4767" b="-3"/>
          <a:stretch/>
        </p:blipFill>
        <p:spPr>
          <a:xfrm>
            <a:off x="862014" y="2097451"/>
            <a:ext cx="5157787" cy="3684588"/>
          </a:xfrm>
          <a:prstGeom prst="roundRect">
            <a:avLst>
              <a:gd name="adj" fmla="val 4167"/>
            </a:avLst>
          </a:prstGeom>
          <a:solidFill>
            <a:srgbClr val="FFFFFF"/>
          </a:solidFill>
          <a:ln w="76200" cap="sq">
            <a:solidFill>
              <a:schemeClr val="accent1">
                <a:lumMod val="75000"/>
                <a:lumOff val="2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 Placeholder 5">
            <a:extLst>
              <a:ext uri="{FF2B5EF4-FFF2-40B4-BE49-F238E27FC236}">
                <a16:creationId xmlns:a16="http://schemas.microsoft.com/office/drawing/2014/main" id="{E01C5286-7306-4652-9160-8ECB81ADF4F5}"/>
              </a:ext>
            </a:extLst>
          </p:cNvPr>
          <p:cNvSpPr>
            <a:spLocks noGrp="1"/>
          </p:cNvSpPr>
          <p:nvPr>
            <p:ph sz="quarter" idx="4"/>
          </p:nvPr>
        </p:nvSpPr>
        <p:spPr>
          <a:xfrm>
            <a:off x="6172201" y="3084876"/>
            <a:ext cx="5386389" cy="1709738"/>
          </a:xfrm>
        </p:spPr>
        <p:txBody>
          <a:bodyPr>
            <a:normAutofit/>
          </a:bodyPr>
          <a:lstStyle/>
          <a:p>
            <a:pPr marL="285750" indent="-285750">
              <a:buFont typeface="Arial" panose="020B0604020202020204" pitchFamily="34" charset="0"/>
              <a:buChar char="•"/>
            </a:pPr>
            <a:r>
              <a:rPr lang="en-US" sz="3200" b="1" dirty="0"/>
              <a:t>Walk Daily</a:t>
            </a:r>
          </a:p>
          <a:p>
            <a:pPr marL="285750" indent="-285750">
              <a:buFont typeface="Arial" panose="020B0604020202020204" pitchFamily="34" charset="0"/>
              <a:buChar char="•"/>
            </a:pPr>
            <a:r>
              <a:rPr lang="en-US" sz="3200" b="1" dirty="0"/>
              <a:t>Build up your step count!</a:t>
            </a:r>
          </a:p>
          <a:p>
            <a:pPr marL="285750" indent="-285750">
              <a:buFont typeface="Arial" panose="020B0604020202020204" pitchFamily="34" charset="0"/>
              <a:buChar char="•"/>
            </a:pPr>
            <a:endParaRPr lang="en-US" sz="2400" dirty="0"/>
          </a:p>
        </p:txBody>
      </p:sp>
      <p:pic>
        <p:nvPicPr>
          <p:cNvPr id="3" name="Audio 2">
            <a:hlinkClick r:id="" action="ppaction://media"/>
            <a:extLst>
              <a:ext uri="{FF2B5EF4-FFF2-40B4-BE49-F238E27FC236}">
                <a16:creationId xmlns:a16="http://schemas.microsoft.com/office/drawing/2014/main" id="{AD4526E8-9BBA-6C4F-A7BC-83EA8A22E1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5889720"/>
      </p:ext>
    </p:extLst>
  </p:cSld>
  <p:clrMapOvr>
    <a:masterClrMapping/>
  </p:clrMapOvr>
  <mc:AlternateContent xmlns:mc="http://schemas.openxmlformats.org/markup-compatibility/2006">
    <mc:Choice xmlns:p14="http://schemas.microsoft.com/office/powerpoint/2010/main" Requires="p14">
      <p:transition spd="slow" p14:dur="2000" advTm="101988"/>
    </mc:Choice>
    <mc:Fallback>
      <p:transition spd="slow" advTm="10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E647-1A79-40E0-8AFE-04AD9DC1F85B}"/>
              </a:ext>
            </a:extLst>
          </p:cNvPr>
          <p:cNvSpPr>
            <a:spLocks noGrp="1"/>
          </p:cNvSpPr>
          <p:nvPr>
            <p:ph type="title"/>
          </p:nvPr>
        </p:nvSpPr>
        <p:spPr>
          <a:xfrm>
            <a:off x="1663547" y="221905"/>
            <a:ext cx="7293167" cy="1325563"/>
          </a:xfrm>
        </p:spPr>
        <p:txBody>
          <a:bodyPr>
            <a:noAutofit/>
          </a:bodyPr>
          <a:lstStyle/>
          <a:p>
            <a:r>
              <a:rPr lang="en-US" sz="3600" b="1" dirty="0"/>
              <a:t>#5 Connect with International Committee Members</a:t>
            </a:r>
          </a:p>
        </p:txBody>
      </p:sp>
      <p:sp>
        <p:nvSpPr>
          <p:cNvPr id="4" name="Content Placeholder 3">
            <a:extLst>
              <a:ext uri="{FF2B5EF4-FFF2-40B4-BE49-F238E27FC236}">
                <a16:creationId xmlns:a16="http://schemas.microsoft.com/office/drawing/2014/main" id="{A4726FD7-BE40-4548-8179-61A043EBA27D}"/>
              </a:ext>
            </a:extLst>
          </p:cNvPr>
          <p:cNvSpPr>
            <a:spLocks noGrp="1"/>
          </p:cNvSpPr>
          <p:nvPr>
            <p:ph sz="half" idx="2"/>
          </p:nvPr>
        </p:nvSpPr>
        <p:spPr>
          <a:xfrm>
            <a:off x="7216049" y="2060154"/>
            <a:ext cx="4139340" cy="3448280"/>
          </a:xfrm>
        </p:spPr>
        <p:txBody>
          <a:bodyPr>
            <a:normAutofit fontScale="92500" lnSpcReduction="20000"/>
          </a:bodyPr>
          <a:lstStyle/>
          <a:p>
            <a:pPr marL="0" indent="0">
              <a:buNone/>
            </a:pPr>
            <a:r>
              <a:rPr lang="en-US" b="1" dirty="0"/>
              <a:t>Explore:</a:t>
            </a:r>
          </a:p>
          <a:p>
            <a:r>
              <a:rPr lang="en-US" b="1" dirty="0"/>
              <a:t>Chapter Plans</a:t>
            </a:r>
          </a:p>
          <a:p>
            <a:r>
              <a:rPr lang="en-US" b="1" dirty="0"/>
              <a:t>Roles </a:t>
            </a:r>
          </a:p>
          <a:p>
            <a:r>
              <a:rPr lang="en-US" b="1" dirty="0"/>
              <a:t>Tasks</a:t>
            </a:r>
          </a:p>
          <a:p>
            <a:r>
              <a:rPr lang="en-US" b="1" dirty="0"/>
              <a:t>International vs. State Organization</a:t>
            </a:r>
          </a:p>
          <a:p>
            <a:r>
              <a:rPr lang="en-US" b="1" dirty="0"/>
              <a:t>Selection process</a:t>
            </a:r>
          </a:p>
          <a:p>
            <a:r>
              <a:rPr lang="en-US" b="1" dirty="0"/>
              <a:t>Ways to strengthen connections</a:t>
            </a:r>
          </a:p>
        </p:txBody>
      </p:sp>
      <p:pic>
        <p:nvPicPr>
          <p:cNvPr id="11" name="Content Placeholder 10">
            <a:extLst>
              <a:ext uri="{FF2B5EF4-FFF2-40B4-BE49-F238E27FC236}">
                <a16:creationId xmlns:a16="http://schemas.microsoft.com/office/drawing/2014/main" id="{F75D4880-EE10-457E-B4D0-357DED104344}"/>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rcRect l="3587" r="3587"/>
          <a:stretch/>
        </p:blipFill>
        <p:spPr>
          <a:xfrm>
            <a:off x="1035586" y="1859495"/>
            <a:ext cx="5497416" cy="3946088"/>
          </a:xfrm>
          <a:prstGeom prst="rect">
            <a:avLst/>
          </a:prstGeom>
          <a:solidFill>
            <a:srgbClr val="FFFFFF">
              <a:shade val="85000"/>
            </a:srgbClr>
          </a:solidFill>
          <a:ln w="190500" cap="sq">
            <a:solidFill>
              <a:schemeClr val="accent6">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Audio 2">
            <a:hlinkClick r:id="" action="ppaction://media"/>
            <a:extLst>
              <a:ext uri="{FF2B5EF4-FFF2-40B4-BE49-F238E27FC236}">
                <a16:creationId xmlns:a16="http://schemas.microsoft.com/office/drawing/2014/main" id="{3D1A46C6-E7F7-1240-97C2-D8955B3E4C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28183710"/>
      </p:ext>
    </p:extLst>
  </p:cSld>
  <p:clrMapOvr>
    <a:masterClrMapping/>
  </p:clrMapOvr>
  <mc:AlternateContent xmlns:mc="http://schemas.openxmlformats.org/markup-compatibility/2006">
    <mc:Choice xmlns:p14="http://schemas.microsoft.com/office/powerpoint/2010/main" Requires="p14">
      <p:transition spd="slow" p14:dur="2000" advTm="99655"/>
    </mc:Choice>
    <mc:Fallback>
      <p:transition spd="slow" advTm="9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Custom Design">
  <a:themeElements>
    <a:clrScheme name="2020-2022 Biennium">
      <a:dk1>
        <a:srgbClr val="123A5E"/>
      </a:dk1>
      <a:lt1>
        <a:sysClr val="window" lastClr="FFFFFF"/>
      </a:lt1>
      <a:dk2>
        <a:srgbClr val="262626"/>
      </a:dk2>
      <a:lt2>
        <a:srgbClr val="FFFFFF"/>
      </a:lt2>
      <a:accent1>
        <a:srgbClr val="062A4A"/>
      </a:accent1>
      <a:accent2>
        <a:srgbClr val="C1D3E1"/>
      </a:accent2>
      <a:accent3>
        <a:srgbClr val="A5A5A5"/>
      </a:accent3>
      <a:accent4>
        <a:srgbClr val="4879A1"/>
      </a:accent4>
      <a:accent5>
        <a:srgbClr val="3A3838"/>
      </a:accent5>
      <a:accent6>
        <a:srgbClr val="5581A6"/>
      </a:accent6>
      <a:hlink>
        <a:srgbClr val="4879A1"/>
      </a:hlink>
      <a:folHlink>
        <a:srgbClr val="7030A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2022 Biennium2.potx" id="{5BCF0BCB-422B-4D1A-8E0F-1207339881AA}" vid="{F7F78C57-FC4B-4725-8CA9-A30B9F930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86F3395D82F94F9BD5AEDAA5CB86B9" ma:contentTypeVersion="10" ma:contentTypeDescription="Create a new document." ma:contentTypeScope="" ma:versionID="47183d4ca0986a5e466f76a0f598faf1">
  <xsd:schema xmlns:xsd="http://www.w3.org/2001/XMLSchema" xmlns:xs="http://www.w3.org/2001/XMLSchema" xmlns:p="http://schemas.microsoft.com/office/2006/metadata/properties" xmlns:ns3="eb7a3e02-cd6b-4f52-bfe3-3598c7b245ea" targetNamespace="http://schemas.microsoft.com/office/2006/metadata/properties" ma:root="true" ma:fieldsID="934ee708071ef5944e964fce20b33fd0" ns3:_="">
    <xsd:import namespace="eb7a3e02-cd6b-4f52-bfe3-3598c7b24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7a3e02-cd6b-4f52-bfe3-3598c7b24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F0C876-31EE-4568-9ADF-A8DA010A2E86}">
  <ds:schemaRefs>
    <ds:schemaRef ds:uri="http://schemas.microsoft.com/sharepoint/v3/contenttype/forms"/>
  </ds:schemaRefs>
</ds:datastoreItem>
</file>

<file path=customXml/itemProps2.xml><?xml version="1.0" encoding="utf-8"?>
<ds:datastoreItem xmlns:ds="http://schemas.openxmlformats.org/officeDocument/2006/customXml" ds:itemID="{1935EA07-B5E0-43F9-AD9C-FE8E2456A4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7a3e02-cd6b-4f52-bfe3-3598c7b24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0797A9-87B3-4C6C-9AB6-2103E3956956}">
  <ds:schemaRefs>
    <ds:schemaRef ds:uri="http://purl.org/dc/terms/"/>
    <ds:schemaRef ds:uri="http://schemas.openxmlformats.org/package/2006/metadata/core-properties"/>
    <ds:schemaRef ds:uri="http://schemas.microsoft.com/office/2006/documentManagement/types"/>
    <ds:schemaRef ds:uri="eb7a3e02-cd6b-4f52-bfe3-3598c7b245ea"/>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395</TotalTime>
  <Words>1418</Words>
  <Application>Microsoft Macintosh PowerPoint</Application>
  <PresentationFormat>Widescreen</PresentationFormat>
  <Paragraphs>139</Paragraphs>
  <Slides>14</Slides>
  <Notes>14</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AtlasGrotesk</vt:lpstr>
      <vt:lpstr>Arial</vt:lpstr>
      <vt:lpstr>Calibri</vt:lpstr>
      <vt:lpstr>Symbol</vt:lpstr>
      <vt:lpstr>Times New Roman</vt:lpstr>
      <vt:lpstr>1_Custom Design</vt:lpstr>
      <vt:lpstr>DKG Top 10 Chapter Strategies for a Post-Pandemic World</vt:lpstr>
      <vt:lpstr>Caring and Nurturing Members</vt:lpstr>
      <vt:lpstr>Ideas and Inspirations for COVID &amp; Post-COVID Chapter Engagement </vt:lpstr>
      <vt:lpstr>#10 Latin America Members Connect via Whats App</vt:lpstr>
      <vt:lpstr>#9 Value Your Members!</vt:lpstr>
      <vt:lpstr>#8 Get Out of the Program Rut!                  Celebrate Member Success!</vt:lpstr>
      <vt:lpstr>#7 Revitalization</vt:lpstr>
      <vt:lpstr>#6 Make WELLNESS a Focus in Your Post-COVID Chapter Plans</vt:lpstr>
      <vt:lpstr>#5 Connect with International Committee Members</vt:lpstr>
      <vt:lpstr>#4 Every Member is a Connected Member</vt:lpstr>
      <vt:lpstr>#3 Technology</vt:lpstr>
      <vt:lpstr>#2 Teacher Resources for a Post-Pandemic World</vt:lpstr>
      <vt:lpstr>#1 ZOOM Coffee Might Just be the New Starbucks!</vt:lpstr>
      <vt:lpstr>The DKG Society International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DKG Top 10 chapter strategies for a post-pandemic world</dc:title>
  <dc:creator>Nita Scott</dc:creator>
  <cp:lastModifiedBy>Microsoft Office User</cp:lastModifiedBy>
  <cp:revision>22</cp:revision>
  <dcterms:created xsi:type="dcterms:W3CDTF">2021-01-04T18:39:59Z</dcterms:created>
  <dcterms:modified xsi:type="dcterms:W3CDTF">2021-05-30T16:37:59Z</dcterms:modified>
</cp:coreProperties>
</file>